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68" r:id="rId3"/>
    <p:sldId id="270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9" autoAdjust="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FC6C2-D89E-4044-A769-1CB591DA3865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B4FA-B9B5-4653-8EF1-4F82DB011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D3BE-6574-4AA8-A4CE-B2DFFC30FD6A}" type="datetimeFigureOut">
              <a:rPr lang="ru-RU" smtClean="0"/>
              <a:pPr/>
              <a:t>22.03.2011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B6ED-B845-47F3-B911-04C03D407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&#1082;&#1072;&#1083;&#1077;&#1085;&#1076;&#1072;&#1088;&#1080;,%20&#1075;&#1088;&#1072;&#1084;&#1086;&#1090;&#1099;,%20&#1086;&#1090;&#1082;&#1088;&#1099;&#1090;&#1082;&#1080;" TargetMode="External"/><Relationship Id="rId13" Type="http://schemas.openxmlformats.org/officeDocument/2006/relationships/hyperlink" Target="&#1052;&#1077;&#1090;&#1086;&#1076;&#1080;&#1095;&#1077;&#1089;&#1082;&#1080;&#1077;%20&#1084;&#1072;&#1090;&#1077;&#1088;&#1080;&#1072;&#1083;&#1099;%20&#1076;&#1083;&#1103;%20&#1076;&#1077;&#1090;&#1077;&#1081;/&#1090;&#1077;&#1089;&#1090;%20&#1075;&#1077;&#1088;&#1086;&#1080;&#1095;&#1077;&#1089;&#1082;&#1080;&#1081;%20&#1087;&#1086;&#1089;&#1090;&#1091;&#1087;&#1086;&#1082;.xls" TargetMode="External"/><Relationship Id="rId18" Type="http://schemas.openxmlformats.org/officeDocument/2006/relationships/hyperlink" Target="../../student_samples/student_presentation/&#1087;&#1088;&#1077;&#1079;&#1077;&#1085;&#1090;&#1072;&#1094;&#1080;&#1103;%20&#1087;&#1086;%20&#1075;&#1077;&#1088;&#1086;&#1080;&#1079;&#1084;&#1091;%20&#1074;%20&#1087;&#1086;&#1074;&#1089;&#1077;&#1076;&#1085;&#1077;&#1074;&#1085;&#1086;&#1081;%20&#1078;&#1080;&#1079;&#1085;&#1080;/&#1055;&#1088;&#1077;&#1079;&#1077;&#1085;&#1090;&#1072;&#1094;&#1080;&#1103;%20&#1075;&#1077;&#1088;&#1086;&#1080;&#1079;&#1084;%202.ppt" TargetMode="External"/><Relationship Id="rId3" Type="http://schemas.openxmlformats.org/officeDocument/2006/relationships/hyperlink" Target="../vizitka/&#1042;&#1080;&#1079;&#1080;&#1090;&#1082;&#1072;_&#1075;&#1088;&#1091;&#1087;&#1087;&#1072;%201.doc" TargetMode="External"/><Relationship Id="rId21" Type="http://schemas.openxmlformats.org/officeDocument/2006/relationships/slide" Target="slide19.xml"/><Relationship Id="rId7" Type="http://schemas.openxmlformats.org/officeDocument/2006/relationships/hyperlink" Target="&#1052;&#1077;&#1090;&#1086;&#1076;&#1080;&#1095;&#1077;&#1089;&#1082;&#1080;&#1077;%20&#1084;&#1072;&#1090;&#1077;&#1088;&#1080;&#1072;&#1083;&#1099;%20&#1076;&#1083;&#1103;%20&#1076;&#1077;&#1090;&#1077;&#1081;/&#1080;&#1075;&#1088;&#1099;,%20&#1074;&#1080;&#1082;&#1090;&#1086;&#1088;&#1080;&#1085;&#1099;/&#1057;&#1085;&#1072;&#1088;&#1103;&#1078;&#1077;&#1085;&#1080;&#1077;%20&#1074;&#1086;&#1080;&#1085;&#1072;.doc" TargetMode="External"/><Relationship Id="rId12" Type="http://schemas.openxmlformats.org/officeDocument/2006/relationships/hyperlink" Target="&#1040;&#1085;&#1082;&#1077;&#1090;&#1072;%20&#1076;&#1083;&#1103;%20&#1088;&#1086;&#1076;&#1080;&#1090;&#1077;&#1083;&#1077;&#1081;.doc" TargetMode="External"/><Relationship Id="rId17" Type="http://schemas.openxmlformats.org/officeDocument/2006/relationships/hyperlink" Target="../../student_samples/student_presentation/&#1055;&#1056;&#1045;&#1047;&#1045;&#1053;&#1058;&#1040;&#1062;&#1048;&#1071;%20&#1051;&#1045;&#1064;&#1048;%20&#1042;&#1040;&#1058;&#1051;&#1048;&#1053;&#1040;" TargetMode="External"/><Relationship Id="rId2" Type="http://schemas.openxmlformats.org/officeDocument/2006/relationships/image" Target="../media/image1.jpeg"/><Relationship Id="rId16" Type="http://schemas.openxmlformats.org/officeDocument/2006/relationships/hyperlink" Target="&#1056;&#1072;&#1073;&#1086;&#1090;&#1072;%20&#1089;%20&#1088;&#1086;&#1076;&#1080;&#1090;&#1077;&#1083;&#1103;&#1084;&#1080;/&#1041;&#1091;&#1082;&#1083;&#1077;&#1090;%20&#1076;&#1083;&#1103;%20&#1088;&#1086;&#1076;&#1080;&#1090;&#1077;&#1083;&#1077;&#1081;1.pub" TargetMode="External"/><Relationship Id="rId20" Type="http://schemas.openxmlformats.org/officeDocument/2006/relationships/hyperlink" Target="web-&#1089;&#1072;&#1081;&#1090;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1052;&#1077;&#1090;&#1086;&#1076;&#1080;&#1095;&#1077;&#1089;&#1082;&#1080;&#1077;%20&#1084;&#1072;&#1090;&#1077;&#1088;&#1080;&#1072;&#1083;&#1099;%20&#1076;&#1083;&#1103;%20&#1076;&#1077;&#1090;&#1077;&#1081;/&#1080;&#1075;&#1088;&#1099;,%20&#1074;&#1080;&#1082;&#1090;&#1086;&#1088;&#1080;&#1085;&#1099;/&#1048;&#1075;&#1088;&#1072;%20%20&#1087;&#1088;&#1086;&#1092;&#1077;&#1089;&#1089;&#1080;&#1080;.doc" TargetMode="External"/><Relationship Id="rId11" Type="http://schemas.openxmlformats.org/officeDocument/2006/relationships/hyperlink" Target="&#1056;&#1072;&#1073;&#1086;&#1090;&#1072;%20&#1089;%20&#1088;&#1086;&#1076;&#1080;&#1090;&#1077;&#1083;&#1103;&#1084;&#1080;/&#1050;&#1086;&#1085;&#1089;&#1091;&#1083;&#1100;&#1090;&#1072;&#1094;&#1080;&#1103;%20&#1076;&#1083;&#1103;%20&#1088;&#1086;&#1076;&#1080;&#1090;&#1077;&#1083;&#1077;&#1081;.doc" TargetMode="External"/><Relationship Id="rId5" Type="http://schemas.openxmlformats.org/officeDocument/2006/relationships/hyperlink" Target="&#1052;&#1077;&#1090;&#1086;&#1076;&#1080;&#1095;&#1077;&#1089;&#1082;&#1080;&#1077;%20&#1084;&#1072;&#1090;&#1077;&#1088;&#1080;&#1072;&#1083;&#1099;%20&#1076;&#1083;&#1103;%20&#1076;&#1077;&#1090;&#1077;&#1081;/&#1080;&#1075;&#1088;&#1099;,%20&#1074;&#1080;&#1082;&#1090;&#1086;&#1088;&#1080;&#1085;&#1099;/&#1042;&#1080;&#1082;&#1090;&#1086;&#1088;&#1080;&#1085;&#1072;%20&#1087;&#1086;%20&#1087;&#1088;&#1086;&#1080;&#1079;&#1074;&#1077;&#1076;&#1077;&#1085;&#1080;&#1103;&#1084;%20&#1086;.doc" TargetMode="External"/><Relationship Id="rId15" Type="http://schemas.openxmlformats.org/officeDocument/2006/relationships/hyperlink" Target="&#1057;&#1094;&#1077;&#1085;&#1072;&#1088;&#1080;&#1080;%20&#1087;&#1088;&#1072;&#1079;&#1076;&#1085;&#1086;&#1074;&#1072;&#1085;&#1080;&#1103;%20&#1044;&#1085;&#1103;%20&#1055;&#1086;&#1073;&#1077;&#1076;&#1099;.doc" TargetMode="External"/><Relationship Id="rId10" Type="http://schemas.openxmlformats.org/officeDocument/2006/relationships/hyperlink" Target="../../media_materials/&#1061;&#1091;&#1076;&#1086;&#1078;&#1077;&#1089;&#1090;&#1074;&#1077;&#1085;&#1085;&#1072;&#1103;%20&#1083;&#1080;&#1090;&#1077;&#1088;&#1072;&#1090;&#1091;&#1088;&#1072;" TargetMode="External"/><Relationship Id="rId19" Type="http://schemas.openxmlformats.org/officeDocument/2006/relationships/hyperlink" Target="../../student_samples/student_publication/&#1073;&#1091;&#1082;&#1083;&#1077;&#1090;%20&#1086;%20&#1073;&#1072;&#1073;&#1091;&#1096;&#1082;&#1077;1.pub" TargetMode="External"/><Relationship Id="rId4" Type="http://schemas.openxmlformats.org/officeDocument/2006/relationships/hyperlink" Target="&#1052;&#1077;&#1090;&#1086;&#1076;&#1080;&#1095;&#1077;&#1089;&#1082;&#1080;&#1077;%20&#1084;&#1072;&#1090;&#1077;&#1088;&#1080;&#1072;&#1083;&#1099;%20&#1076;&#1083;&#1103;%20&#1076;&#1077;&#1090;&#1077;&#1081;/&#1080;&#1075;&#1088;&#1099;,%20&#1074;&#1080;&#1082;&#1090;&#1086;&#1088;&#1080;&#1085;&#1099;" TargetMode="External"/><Relationship Id="rId9" Type="http://schemas.openxmlformats.org/officeDocument/2006/relationships/hyperlink" Target="&#1094;&#1080;&#1082;&#1083;%20&#1079;&#1072;&#1085;&#1103;&#1090;&#1080;&#1081;/&#1050;&#1086;&#1085;&#1089;&#1087;&#1077;&#1082;&#1090;%20&#1079;&#1072;&#1085;&#1103;&#1090;&#1080;&#1103;.docx" TargetMode="External"/><Relationship Id="rId14" Type="http://schemas.openxmlformats.org/officeDocument/2006/relationships/hyperlink" Target="&#1052;&#1077;&#1090;&#1086;&#1076;&#1080;&#1095;&#1077;&#1089;&#1082;&#1080;&#1077;%20&#1084;&#1072;&#1090;&#1077;&#1088;&#1080;&#1072;&#1083;&#1099;%20&#1076;&#1083;&#1103;%20&#1076;&#1077;&#1090;&#1077;&#1081;/&#1082;&#1088;&#1086;&#1089;&#1089;&#1074;&#1086;&#1088;&#1076;&#1099;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koshko.net/marshak/marsh6.shtml" TargetMode="External"/><Relationship Id="rId3" Type="http://schemas.openxmlformats.org/officeDocument/2006/relationships/hyperlink" Target="http://www.semya-rastet.ru/razd/stikhi_k_velikomu_dnju_pobedy" TargetMode="External"/><Relationship Id="rId7" Type="http://schemas.openxmlformats.org/officeDocument/2006/relationships/hyperlink" Target="http://dic.academic.ru/dic.nsf/enc_philosophy/4231/&#1075;&#1077;&#1088;&#1086;&#1080;&#1079;&#1084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avelev.ru/article/show/?id=54&amp;t=1" TargetMode="External"/><Relationship Id="rId5" Type="http://schemas.openxmlformats.org/officeDocument/2006/relationships/hyperlink" Target="http://www.warheroes.ru/hero/hero.asp?Hero_id=9249" TargetMode="External"/><Relationship Id="rId4" Type="http://schemas.openxmlformats.org/officeDocument/2006/relationships/hyperlink" Target="http://www.zanimatika.ru/roditelskoe-sobranie/patrioticheskoe-vospitanie.-za-ili-protiv.html" TargetMode="External"/><Relationship Id="rId9" Type="http://schemas.openxmlformats.org/officeDocument/2006/relationships/hyperlink" Target="http://zanimatika.narod.ru/RF1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-108520" y="0"/>
            <a:ext cx="9396536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42930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Авторы: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Николаева Екатерина Михайловна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Лебедева Светлана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 МОУ ДПО «Информационно-образовательный Центр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 Детский сад № 38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© СОШ № 30, дошкольные группы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Рыбинск, 2011 год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404664"/>
            <a:ext cx="596733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Героическое 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прошлое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моей семьи</a:t>
            </a:r>
            <a:endParaRPr lang="ru-RU" sz="8000" b="1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8424936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Воспитательная цель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 патриотических чувств на примере конкретного исторического события своей семьи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08920"/>
            <a:ext cx="8136904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Формирование уважения и гордости  к проявлению героических поступков  в семье.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воспитание у детей уважительного отношения к труду, подчеркнуть социальную значимость труда.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воспитание  чувства долга и любви к ближним, посредством обсуждения нравственных поступков.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7812360" y="5589240"/>
            <a:ext cx="1152128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8208912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Развивающая цель –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способствовать развитию познавательных умений, посредством проведения исследования.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08920"/>
            <a:ext cx="90010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Задачи: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Развитие умений воспринимать информацию, анализировать, делать выводы, через ознакомление с историей своей семьи.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у детей стремление к проявлению инициативы, к поиску разумного выхода из различных ситуаций, совершению нравственных поступков.</a:t>
            </a:r>
          </a:p>
        </p:txBody>
      </p:sp>
      <p:sp>
        <p:nvSpPr>
          <p:cNvPr id="7" name="5-конечная звезда 6">
            <a:hlinkClick r:id="rId3" action="ppaction://hlinksldjump"/>
          </p:cNvPr>
          <p:cNvSpPr/>
          <p:nvPr/>
        </p:nvSpPr>
        <p:spPr>
          <a:xfrm>
            <a:off x="7812360" y="5301208"/>
            <a:ext cx="1152128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88640"/>
            <a:ext cx="5136471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Вопросы и темы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исследования: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99592" y="2276872"/>
          <a:ext cx="8064896" cy="432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32448"/>
                <a:gridCol w="403244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Учебные вопросы</a:t>
                      </a:r>
                      <a:endParaRPr lang="ru-RU" sz="32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cap="none" spc="0" dirty="0" smtClean="0">
                          <a:ln w="900" cmpd="sng">
                            <a:solidFill>
                              <a:schemeClr val="accent1">
                                <a:satMod val="190000"/>
                                <a:alpha val="55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satMod val="200000"/>
                              <a:tint val="3000"/>
                            </a:schemeClr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Темы исследований</a:t>
                      </a:r>
                      <a:endParaRPr lang="ru-RU" sz="3200" b="1" cap="none" spc="0" dirty="0">
                        <a:ln w="900" cmpd="sng">
                          <a:solidFill>
                            <a:schemeClr val="accent1">
                              <a:satMod val="190000"/>
                              <a:alpha val="550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satMod val="200000"/>
                            <a:tint val="3000"/>
                          </a:schemeClr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Как  проявился героизм моей семьи в военных действиях?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След войны в моей семье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Какие трудовые подвиги  совершили мои</a:t>
                      </a:r>
                      <a:r>
                        <a:rPr kumimoji="0" lang="ru-RU" sz="2000" kern="1200" baseline="0" dirty="0" smtClean="0"/>
                        <a:t> родственники?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Трудовые подвиги </a:t>
                      </a:r>
                      <a:r>
                        <a:rPr kumimoji="0" lang="ru-RU" sz="2000" kern="1200" baseline="0" dirty="0" smtClean="0"/>
                        <a:t> моих родственников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Кто из членов моей семьи</a:t>
                      </a:r>
                    </a:p>
                    <a:p>
                      <a:pPr algn="ctr"/>
                      <a:r>
                        <a:rPr kumimoji="0" lang="ru-RU" sz="2000" kern="1200" dirty="0" smtClean="0"/>
                        <a:t>проявил героизм в повседневной жизни? 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kern="1200" dirty="0" smtClean="0"/>
                        <a:t>И в мирное время герои нужны….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7920880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Этап 1. Мотивационный (1-2 дня)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Цель:  формирование  интереса   участников проекта к теме исследования, побуждение к самостоятельному поиску.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584" y="1124744"/>
          <a:ext cx="784887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616290"/>
                <a:gridCol w="2616290"/>
              </a:tblGrid>
              <a:tr h="62749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Деятельность </a:t>
                      </a:r>
                    </a:p>
                    <a:p>
                      <a:r>
                        <a:rPr lang="ru-RU" sz="2000" dirty="0" smtClean="0"/>
                        <a:t>педагога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Деятельность  детей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Деятельность родителей</a:t>
                      </a:r>
                      <a:endParaRPr lang="ru-RU" sz="2000" dirty="0"/>
                    </a:p>
                  </a:txBody>
                  <a:tcPr/>
                </a:tc>
              </a:tr>
              <a:tr h="376499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Провести занятие с детьми по теме</a:t>
                      </a:r>
                    </a:p>
                    <a:p>
                      <a:r>
                        <a:rPr lang="ru-RU" dirty="0" smtClean="0"/>
                        <a:t> «Героизм» .</a:t>
                      </a:r>
                      <a:r>
                        <a:rPr lang="ru-RU" baseline="0" dirty="0" smtClean="0"/>
                        <a:t> Создание проблемной ситуации: В чем проявляется героизм(истинный героизм)? 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Узнать о героическом прошлом своей семьи.</a:t>
                      </a:r>
                    </a:p>
                    <a:p>
                      <a:r>
                        <a:rPr lang="ru-RU" baseline="0" dirty="0" smtClean="0"/>
                        <a:t>Провести родительское собрание  на тему «Патриотическое воспитание в семье» . Раскрыть тему, актуальность , задачи проекта 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Разрешение проблемной ситуации на занятии. П</a:t>
                      </a:r>
                      <a:r>
                        <a:rPr lang="ru-RU" baseline="0" dirty="0" smtClean="0"/>
                        <a:t>оявление интереса  к поиску героев в своей семье.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Входят</a:t>
                      </a:r>
                      <a:r>
                        <a:rPr lang="ru-RU" baseline="0" dirty="0" smtClean="0"/>
                        <a:t> в проблему, задают уточняющие вопросы, определяют свое место в исследовании. Знакомятся  с информацией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6237312"/>
            <a:ext cx="777686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Ожидаемый результат: появление интереса к теме, понимание поставленной  проблемы.  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6632"/>
            <a:ext cx="8568952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Этап 2. Проектировочный (4 дня)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Цель: определение задач, результата работы, планирование деятельности участников проекта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268760"/>
          <a:ext cx="8568951" cy="4692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</a:p>
                    <a:p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родителей</a:t>
                      </a:r>
                      <a:endParaRPr lang="ru-RU" dirty="0"/>
                    </a:p>
                  </a:txBody>
                  <a:tcPr/>
                </a:tc>
              </a:tr>
              <a:tr h="3900469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Совместно с родителями и детьми создает план. Формулирует проблему исследования.</a:t>
                      </a:r>
                    </a:p>
                    <a:p>
                      <a:r>
                        <a:rPr lang="ru-RU" baseline="0" dirty="0" smtClean="0"/>
                        <a:t>Проведение консультаций с родителями  по направлениям исследования проекта, по ожидаемому результату.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одного из направлений исследования проекта, обсуждение</a:t>
                      </a:r>
                      <a:r>
                        <a:rPr lang="ru-RU" baseline="0" dirty="0" smtClean="0"/>
                        <a:t> с воспитателем и родителями плана исследования.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 одного</a:t>
                      </a:r>
                      <a:r>
                        <a:rPr lang="ru-RU" baseline="0" dirty="0" smtClean="0"/>
                        <a:t> из направлений исследования проекта, консультируются с воспитателями по интересующим вопросам, знакомятся с литературой.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5949280"/>
            <a:ext cx="85689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Ожидаемый результат: </a:t>
            </a:r>
            <a:r>
              <a:rPr lang="ru-RU" dirty="0" err="1" smtClean="0"/>
              <a:t>спланированность</a:t>
            </a:r>
            <a:r>
              <a:rPr lang="ru-RU" dirty="0" smtClean="0"/>
              <a:t>  работы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777686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Этап 3. Практический (6-7 дней)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реализация хода индивидуальных исследований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196752"/>
          <a:ext cx="7776864" cy="54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</a:t>
                      </a:r>
                    </a:p>
                    <a:p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родителей</a:t>
                      </a:r>
                      <a:endParaRPr lang="ru-RU" dirty="0"/>
                    </a:p>
                  </a:txBody>
                  <a:tcPr/>
                </a:tc>
              </a:tr>
              <a:tr h="2597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Мотивирует мышление детей вопросами об их исследовании.</a:t>
                      </a:r>
                      <a:r>
                        <a:rPr lang="ru-RU" dirty="0" smtClean="0"/>
                        <a:t> Продолжает</a:t>
                      </a:r>
                      <a:r>
                        <a:rPr lang="ru-RU" baseline="0" dirty="0" smtClean="0"/>
                        <a:t> поддерживать интерес к теме, при помощи  художественной литературы « Рассказ о неизвестном герое» С. Я. Маршака, «Где живет герой» А. </a:t>
                      </a:r>
                      <a:r>
                        <a:rPr lang="ru-RU" baseline="0" dirty="0" err="1" smtClean="0"/>
                        <a:t>Барто</a:t>
                      </a:r>
                      <a:r>
                        <a:rPr lang="ru-RU" baseline="0" dirty="0" smtClean="0"/>
                        <a:t>, бесед  о героизме.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Проведение консультаций с родителями  и детьми по теме исследования.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Участвуют в проведении исследования вместе с родителями, рассматривают фотоальбомы, беседуют с</a:t>
                      </a:r>
                      <a:r>
                        <a:rPr lang="ru-RU" baseline="0" dirty="0" smtClean="0"/>
                        <a:t>  родственниками , ходят в библиотеку. Выходят в Интернет, оформляют альбом.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Помогают ребенку</a:t>
                      </a:r>
                      <a:r>
                        <a:rPr lang="ru-RU" baseline="0" dirty="0" smtClean="0"/>
                        <a:t> в проведении исследования, создают условия для исследования ребенка, «добывают» недостающие знания.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6309320"/>
            <a:ext cx="77768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Ожидаемый результат:   проведение исследования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344816" cy="1138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Этап 4. Заключительный (1-2 дня)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Цель: представление готового проекта, рефлексия значимости данной работы для каждого участника, оценивание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1124744"/>
          <a:ext cx="7296472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448272"/>
                <a:gridCol w="2255912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</a:t>
                      </a:r>
                    </a:p>
                    <a:p>
                      <a:pPr algn="ctr"/>
                      <a:r>
                        <a:rPr lang="ru-RU" dirty="0" smtClean="0"/>
                        <a:t>педагога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родителей</a:t>
                      </a:r>
                      <a:endParaRPr lang="ru-RU" dirty="0"/>
                    </a:p>
                  </a:txBody>
                  <a:tcPr/>
                </a:tc>
              </a:tr>
              <a:tr h="454449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Проведение итогового праздника       « Герой  моей семьи», где будет проходить презентация проекта</a:t>
                      </a:r>
                    </a:p>
                    <a:p>
                      <a:pPr algn="just"/>
                      <a:r>
                        <a:rPr lang="ru-RU" dirty="0" smtClean="0"/>
                        <a:t>Организация выставки альбомов « Герои в моей семье»</a:t>
                      </a:r>
                    </a:p>
                    <a:p>
                      <a:pPr algn="just"/>
                      <a:r>
                        <a:rPr lang="ru-RU" dirty="0" smtClean="0"/>
                        <a:t>Подготовка выступлений детей к 9 мая.</a:t>
                      </a:r>
                    </a:p>
                    <a:p>
                      <a:pPr algn="just"/>
                      <a:r>
                        <a:rPr lang="ru-RU" dirty="0" smtClean="0"/>
                        <a:t>Подведение совместно с детьми итогов  реализации проекта.</a:t>
                      </a:r>
                    </a:p>
                    <a:p>
                      <a:pPr algn="just"/>
                      <a:r>
                        <a:rPr lang="ru-RU" dirty="0" smtClean="0"/>
                        <a:t>Поощрение детей  и родителей </a:t>
                      </a:r>
                      <a:r>
                        <a:rPr lang="ru-RU" baseline="0" dirty="0" smtClean="0"/>
                        <a:t>: вручение благодарностей 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Представление  своего исследования «Герой в моей семье» 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Представление результатов исследования на празднике , посвященному 9 мая.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Оценивание своей деятельности  в проекте, определение значимости этой работы для себя.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Подведение</a:t>
                      </a:r>
                      <a:r>
                        <a:rPr lang="ru-RU" baseline="0" dirty="0" smtClean="0"/>
                        <a:t> итогов, совместно с другими участниками процесса. </a:t>
                      </a:r>
                    </a:p>
                    <a:p>
                      <a:r>
                        <a:rPr lang="ru-RU" baseline="0" dirty="0" smtClean="0"/>
                        <a:t>Участие в празднике «Герой   моей .семьи»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6488668"/>
            <a:ext cx="734481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Ожидаемый результат: готовый проект, выводы по нему.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332656"/>
            <a:ext cx="7956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Ожидаемые результаты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8424936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Дети получили  представления о героизме, героических поступках, познакомились с историческими событиями во время Великой Отечественной войны, познакомились с разными профессиями, через подвиги их родственников.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У детей сформировалось чувство гордости к проявлению героических поступков в семье, уважение к труду, стремление  к проявлению инициативы, к поиску разумного выхода из различных ситуаций, совершению нравственных поступков.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16632"/>
            <a:ext cx="7142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Учебно-методический пакет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48690"/>
            <a:ext cx="7056784" cy="550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hlinkClick r:id="rId3" action="ppaction://hlinkfile"/>
              </a:rPr>
              <a:t>Визитка </a:t>
            </a:r>
            <a:r>
              <a:rPr lang="ru-RU" sz="1600" dirty="0" smtClean="0">
                <a:hlinkClick r:id="rId3" action="ppaction://hlinkfile"/>
              </a:rPr>
              <a:t>проекта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Дидактические </a:t>
            </a:r>
            <a:r>
              <a:rPr lang="ru-RU" sz="1600" dirty="0" smtClean="0"/>
              <a:t>материалы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4" action="ppaction://hlinkfile"/>
              </a:rPr>
              <a:t>Дидактические игры, викторины</a:t>
            </a:r>
            <a:endParaRPr lang="ru-RU" sz="1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5" action="ppaction://hlinkfile"/>
              </a:rPr>
              <a:t>Викторина</a:t>
            </a:r>
            <a:endParaRPr lang="ru-RU" sz="1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6" action="ppaction://hlinkfile"/>
              </a:rPr>
              <a:t>Игра «Угадай профессию»</a:t>
            </a:r>
            <a:endParaRPr lang="ru-RU" sz="1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7" action="ppaction://hlinkfile"/>
              </a:rPr>
              <a:t>Игра «Снаряжение воина»</a:t>
            </a:r>
            <a:endParaRPr lang="ru-RU" sz="1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8" action="ppaction://hlinkfile"/>
              </a:rPr>
              <a:t>Дидактические пособия (календарь, открытки, приглашения)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Методические материалы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9" action="ppaction://hlinkfile"/>
              </a:rPr>
              <a:t>конспекты занятий, развлечений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0" action="ppaction://hlinkfile"/>
              </a:rPr>
              <a:t>художественное слово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1" action="ppaction://hlinkfile"/>
              </a:rPr>
              <a:t>консультация для </a:t>
            </a:r>
            <a:r>
              <a:rPr lang="ru-RU" sz="1600" dirty="0" smtClean="0">
                <a:hlinkClick r:id="rId11" action="ppaction://hlinkfile"/>
              </a:rPr>
              <a:t>родителей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2" action="ppaction://hlinkfile"/>
              </a:rPr>
              <a:t>анкета для родителей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3" action="ppaction://hlinkfile"/>
              </a:rPr>
              <a:t>тест «</a:t>
            </a:r>
            <a:r>
              <a:rPr lang="ru-RU" sz="1600" dirty="0" smtClean="0">
                <a:hlinkClick r:id="rId13" action="ppaction://hlinkfile"/>
              </a:rPr>
              <a:t>Героический поступок»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4" action="ppaction://hlinkfile"/>
              </a:rPr>
              <a:t>Кроссворды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5" action="ppaction://hlinkfile"/>
              </a:rPr>
              <a:t>Конспект утренника</a:t>
            </a:r>
            <a:endParaRPr lang="ru-RU" sz="1600" dirty="0" smtClean="0"/>
          </a:p>
          <a:p>
            <a:pPr marL="971550" lvl="1" indent="-514350">
              <a:buFont typeface="Arial" pitchFamily="34" charset="0"/>
              <a:buChar char="•"/>
            </a:pPr>
            <a:r>
              <a:rPr lang="ru-RU" sz="1600" dirty="0" smtClean="0">
                <a:hlinkClick r:id="rId16" action="ppaction://hlinkfile"/>
              </a:rPr>
              <a:t>Буклет для родителей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Итоги реализации </a:t>
            </a:r>
            <a:r>
              <a:rPr lang="ru-RU" sz="1600" dirty="0" smtClean="0"/>
              <a:t>проекта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17" action="ppaction://hlinkfile"/>
              </a:rPr>
              <a:t>Детское исследование «След войны в моей семье»</a:t>
            </a:r>
            <a:endParaRPr lang="ru-RU" sz="1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18" action="ppaction://hlinkpres?slideindex=1&amp;slidetitle="/>
              </a:rPr>
              <a:t>Детское исследование «И в мирное время герои нужны»</a:t>
            </a:r>
            <a:endParaRPr lang="ru-RU" sz="16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ru-RU" sz="1600" dirty="0" smtClean="0">
                <a:hlinkClick r:id="rId19" action="ppaction://hlinkfile"/>
              </a:rPr>
              <a:t>Детское исследование «Трудовые подвиги моих родственников»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600" dirty="0" smtClean="0">
                <a:hlinkClick r:id="rId20" action="ppaction://hlinkfile"/>
              </a:rPr>
              <a:t>Web</a:t>
            </a:r>
            <a:r>
              <a:rPr lang="ru-RU" sz="1600" dirty="0" smtClean="0">
                <a:hlinkClick r:id="rId20" action="ppaction://hlinkfile"/>
              </a:rPr>
              <a:t>-сайт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hlinkClick r:id="rId21" action="ppaction://hlinksldjump"/>
              </a:rPr>
              <a:t>Источники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-171400"/>
            <a:ext cx="3582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Источники: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836712"/>
            <a:ext cx="7848872" cy="59093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Литература:</a:t>
            </a:r>
          </a:p>
          <a:p>
            <a:pPr lvl="0"/>
            <a:r>
              <a:rPr lang="ru-RU" dirty="0" smtClean="0"/>
              <a:t>Беседы с детьми .:  Белоусова Л.Е. Навстречу  Дню Победы: Цикл тематических бесед-рассказов для занятий с детьми дошкольного  и младшего школьного возраста. – СПб.: ДЕТСТВО – ПРЕСС, 2007.- 29с.: ил.</a:t>
            </a:r>
          </a:p>
          <a:p>
            <a:pPr lvl="0"/>
            <a:r>
              <a:rPr lang="ru-RU" dirty="0" err="1" smtClean="0"/>
              <a:t>Туричин</a:t>
            </a:r>
            <a:r>
              <a:rPr lang="ru-RU" dirty="0" smtClean="0"/>
              <a:t> И. Крайний случай: Повесть-сказка.- Ярославль: Академия развития, 2003 – 63 с.: ил.- Библиотека мужества.</a:t>
            </a:r>
          </a:p>
          <a:p>
            <a:pPr lvl="0"/>
            <a:r>
              <a:rPr lang="ru-RU" dirty="0" err="1" smtClean="0"/>
              <a:t>Туричин</a:t>
            </a:r>
            <a:r>
              <a:rPr lang="ru-RU" dirty="0" smtClean="0"/>
              <a:t> И.А. Защитники: Рассказы о Великой Отечественной войне/ </a:t>
            </a:r>
            <a:r>
              <a:rPr lang="ru-RU" dirty="0" err="1" smtClean="0"/>
              <a:t>Туричин</a:t>
            </a:r>
            <a:r>
              <a:rPr lang="ru-RU" dirty="0" smtClean="0"/>
              <a:t> И.А., Богданов Н.В., Внуков Н.А.-Ярославль: Академия развития, 2003. -63 с.: ил.- (Библиотека мужества).</a:t>
            </a:r>
          </a:p>
          <a:p>
            <a:pPr lvl="0"/>
            <a:r>
              <a:rPr lang="ru-RU" dirty="0" smtClean="0"/>
              <a:t>Система работы по воспитанию чувства патриотизма . Старшая группа. -  под. Ред. Ивановой Т.И. . –«Волгоград: ИТД Корифей, 2008г. – 96с. 2008 г.</a:t>
            </a:r>
          </a:p>
          <a:p>
            <a:pPr lvl="0"/>
            <a:r>
              <a:rPr lang="ru-RU" dirty="0" smtClean="0"/>
              <a:t>Яковлев Ю. Как Сережа на войну ходил.// Яковлев Ю. Кепка – невидимка.- М.,1987.- </a:t>
            </a:r>
            <a:r>
              <a:rPr lang="ru-RU" dirty="0" smtClean="0"/>
              <a:t>С.5-27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Источники Интернета:</a:t>
            </a:r>
            <a:endParaRPr lang="ru-RU" sz="1600" u="sng" dirty="0" smtClean="0"/>
          </a:p>
          <a:p>
            <a:pPr marL="342900" indent="-342900">
              <a:buAutoNum type="arabicPeriod"/>
            </a:pPr>
            <a:r>
              <a:rPr lang="en-US" sz="1600" u="sng" dirty="0" smtClean="0">
                <a:hlinkClick r:id="rId3"/>
              </a:rPr>
              <a:t>http</a:t>
            </a:r>
            <a:r>
              <a:rPr lang="en-US" sz="1600" u="sng" dirty="0" smtClean="0">
                <a:hlinkClick r:id="rId3"/>
              </a:rPr>
              <a:t>://</a:t>
            </a:r>
            <a:r>
              <a:rPr lang="en-US" sz="1600" u="sng" dirty="0" smtClean="0">
                <a:hlinkClick r:id="rId3"/>
              </a:rPr>
              <a:t>www.semya-rastet.ru/razd/stikhi_k_velikomu_dnju_pobedy</a:t>
            </a:r>
            <a:r>
              <a:rPr lang="ru-RU" sz="1600" u="sng" dirty="0" smtClean="0"/>
              <a:t>.    </a:t>
            </a:r>
            <a:r>
              <a:rPr lang="ru-RU" sz="1600" dirty="0" smtClean="0"/>
              <a:t>18.03.2011  12-45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hlinkClick r:id="rId4"/>
              </a:rPr>
              <a:t> </a:t>
            </a:r>
            <a:r>
              <a:rPr lang="en-US" sz="1600" u="sng" dirty="0" smtClean="0">
                <a:hlinkClick r:id="rId4"/>
              </a:rPr>
              <a:t>http</a:t>
            </a:r>
            <a:r>
              <a:rPr lang="en-US" sz="1600" u="sng" dirty="0" smtClean="0">
                <a:hlinkClick r:id="rId4"/>
              </a:rPr>
              <a:t>://www.zanimatika.ru/roditelskoe-sobranie/patrioticheskoe-vospitanie.-</a:t>
            </a:r>
            <a:r>
              <a:rPr lang="en-US" sz="1600" u="sng" dirty="0" smtClean="0">
                <a:hlinkClick r:id="rId4"/>
              </a:rPr>
              <a:t>za-ili-protiv.html</a:t>
            </a:r>
            <a:r>
              <a:rPr lang="ru-RU" sz="1600" u="sng" dirty="0" smtClean="0"/>
              <a:t> </a:t>
            </a:r>
            <a:r>
              <a:rPr lang="ru-RU" sz="1600" dirty="0" smtClean="0"/>
              <a:t>     3.02.2011   17-12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 smtClean="0">
                <a:hlinkClick r:id="rId5"/>
              </a:rPr>
              <a:t>://</a:t>
            </a:r>
            <a:r>
              <a:rPr lang="en-US" sz="1600" u="sng" dirty="0" smtClean="0">
                <a:hlinkClick r:id="rId5"/>
              </a:rPr>
              <a:t>www.warheroes.ru/hero/hero.asp?Hero_id=9249</a:t>
            </a:r>
            <a:r>
              <a:rPr lang="ru-RU" sz="1600" u="sng" dirty="0" smtClean="0"/>
              <a:t>  </a:t>
            </a:r>
            <a:r>
              <a:rPr lang="ru-RU" sz="1600" dirty="0" smtClean="0"/>
              <a:t>  14.03.2011   13.10</a:t>
            </a:r>
            <a:endParaRPr lang="ru-RU" sz="1600" dirty="0" smtClean="0"/>
          </a:p>
          <a:p>
            <a:pPr marL="342900" indent="-342900">
              <a:buAutoNum type="arabicPeriod" startAt="4"/>
            </a:pPr>
            <a:r>
              <a:rPr lang="en-US" sz="1600" dirty="0" smtClean="0">
                <a:hlinkClick r:id="rId6"/>
              </a:rPr>
              <a:t>http</a:t>
            </a:r>
            <a:r>
              <a:rPr lang="en-US" sz="1600" dirty="0" smtClean="0">
                <a:hlinkClick r:id="rId6"/>
              </a:rPr>
              <a:t>://www.savelev.ru/article/show/?</a:t>
            </a:r>
            <a:r>
              <a:rPr lang="en-US" sz="1600" dirty="0" smtClean="0">
                <a:hlinkClick r:id="rId6"/>
              </a:rPr>
              <a:t>id=54&amp;t=1</a:t>
            </a:r>
            <a:r>
              <a:rPr lang="ru-RU" sz="1600" dirty="0" smtClean="0"/>
              <a:t>     20.03.2011  21-40</a:t>
            </a:r>
          </a:p>
          <a:p>
            <a:pPr marL="342900" indent="-342900">
              <a:buAutoNum type="arabicPeriod" startAt="4"/>
            </a:pPr>
            <a:r>
              <a:rPr lang="en-US" sz="1600" u="sng" dirty="0" smtClean="0">
                <a:hlinkClick r:id="rId7"/>
              </a:rPr>
              <a:t>http</a:t>
            </a:r>
            <a:r>
              <a:rPr lang="en-US" sz="1600" u="sng" dirty="0" smtClean="0">
                <a:hlinkClick r:id="rId7"/>
              </a:rPr>
              <a:t>://</a:t>
            </a:r>
            <a:r>
              <a:rPr lang="en-US" sz="1600" u="sng" dirty="0" smtClean="0">
                <a:hlinkClick r:id="rId7"/>
              </a:rPr>
              <a:t>dic.academic.ru/dic.nsf/enc_philosophy/4231/</a:t>
            </a:r>
            <a:r>
              <a:rPr lang="en-US" sz="1600" u="sng" dirty="0" err="1" smtClean="0">
                <a:hlinkClick r:id="rId7"/>
              </a:rPr>
              <a:t>героизм</a:t>
            </a:r>
            <a:r>
              <a:rPr lang="ru-RU" sz="1600" u="sng" dirty="0" smtClean="0"/>
              <a:t>    </a:t>
            </a:r>
            <a:r>
              <a:rPr lang="ru-RU" sz="1600" dirty="0" smtClean="0"/>
              <a:t>26.02.2011  20-34</a:t>
            </a:r>
          </a:p>
          <a:p>
            <a:pPr marL="342900" indent="-342900">
              <a:buAutoNum type="arabicPeriod" startAt="4"/>
            </a:pPr>
            <a:r>
              <a:rPr lang="en-US" sz="1600" u="sng" dirty="0" smtClean="0">
                <a:hlinkClick r:id="rId8"/>
              </a:rPr>
              <a:t>http</a:t>
            </a:r>
            <a:r>
              <a:rPr lang="en-US" sz="1600" u="sng" dirty="0" smtClean="0">
                <a:hlinkClick r:id="rId8"/>
              </a:rPr>
              <a:t>://</a:t>
            </a:r>
            <a:r>
              <a:rPr lang="en-US" sz="1600" u="sng" dirty="0" smtClean="0">
                <a:hlinkClick r:id="rId8"/>
              </a:rPr>
              <a:t>www.lukoshko.net/marshak/marsh6.shtml</a:t>
            </a:r>
            <a:r>
              <a:rPr lang="ru-RU" sz="1600" u="sng" dirty="0" smtClean="0"/>
              <a:t> </a:t>
            </a:r>
            <a:r>
              <a:rPr lang="ru-RU" sz="1600" dirty="0" smtClean="0"/>
              <a:t>   15.03.2011  22-45</a:t>
            </a:r>
            <a:endParaRPr lang="ru-RU" sz="1600" dirty="0" smtClean="0"/>
          </a:p>
          <a:p>
            <a:r>
              <a:rPr lang="ru-RU" sz="1600" dirty="0" smtClean="0"/>
              <a:t>7.  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 smtClean="0">
                <a:hlinkClick r:id="rId9"/>
              </a:rPr>
              <a:t>://</a:t>
            </a:r>
            <a:r>
              <a:rPr lang="en-US" sz="1600" dirty="0" smtClean="0">
                <a:hlinkClick r:id="rId9"/>
              </a:rPr>
              <a:t>zanimatika.narod.ru/RF15.htm</a:t>
            </a:r>
            <a:r>
              <a:rPr lang="ru-RU" sz="1600" dirty="0" smtClean="0"/>
              <a:t>   3..3.2011  15-36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836712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Творческое название:</a:t>
            </a:r>
          </a:p>
          <a:p>
            <a:pPr algn="ctr"/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20888"/>
            <a:ext cx="810407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«Никто не забыт,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Ничто не забыто»</a:t>
            </a:r>
            <a:endParaRPr lang="ru-RU" sz="8000" b="1" cap="none" spc="0" dirty="0">
              <a:ln w="11430"/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62880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620688"/>
            <a:ext cx="58326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Arial" pitchFamily="34" charset="0"/>
                <a:cs typeface="Arial" pitchFamily="34" charset="0"/>
              </a:rPr>
              <a:t>Типология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 проекта:</a:t>
            </a:r>
          </a:p>
          <a:p>
            <a:pPr algn="ctr"/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52936"/>
            <a:ext cx="8208912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err="1" smtClean="0">
                <a:latin typeface="Arial" pitchFamily="34" charset="0"/>
                <a:cs typeface="Arial" pitchFamily="34" charset="0"/>
              </a:rPr>
              <a:t>Практико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- ориентированный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Междисциплинарный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Групповой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Краткосрочный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052736"/>
            <a:ext cx="6160725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Участники проекта: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924944"/>
            <a:ext cx="5328592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дети 5-6 лет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родители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воспитатели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332656"/>
            <a:ext cx="3650551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Аннотация: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496944" cy="69249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Проект направлен на развитие у детей дошкольного возраста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представлений о героизме, героических поступках, на примере героического прошлого своей семьи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воспитание патриотических чувств на примере конкретного исторического события своей семьи, способствует развитию познавательных умений, посредством проведения исследования.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проекта предполагает проведение ряда детских исследований по данному направлению.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Итогом данного проекта  станет проведение праздника «Герой моей семьи» с участием родителей и выступление  детей  с презентацией своего исследования на празднике, посвященному 9 мая.</a:t>
            </a:r>
          </a:p>
          <a:p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20688"/>
            <a:ext cx="821943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Основополагающий вопрос: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420888"/>
            <a:ext cx="504056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проявить себя ?</a:t>
            </a:r>
            <a:endParaRPr lang="ru-RU" sz="6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692696"/>
            <a:ext cx="638136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Проблемный  вопрос: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204864"/>
            <a:ext cx="4572000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В чём проявляется героизм членов моей семьи?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76672"/>
            <a:ext cx="650748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Цели и задачи проекта: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92896"/>
            <a:ext cx="6192688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hlinkClick r:id="rId3" action="ppaction://hlinksldjump"/>
              </a:rPr>
              <a:t> Образовательные</a:t>
            </a:r>
            <a:endParaRPr lang="ru-RU" sz="5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effectLst/>
                <a:hlinkClick r:id="rId4" action="ppaction://hlinksldjump"/>
              </a:rPr>
              <a:t>Воспитательные </a:t>
            </a:r>
            <a:endParaRPr lang="ru-RU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hlinkClick r:id="rId5" action="ppaction://hlinksldjump"/>
              </a:rPr>
              <a:t>Развивающие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26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992888" cy="18774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Образовательная цель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у детей дошкольного возраста представлений о героизме, героических поступках, на примере героического прошлого своей семьи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564904"/>
            <a:ext cx="7848872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sz="3600" b="1" dirty="0" smtClean="0"/>
              <a:t>Задачи-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Ознакомление детей с понятиями «герой», «защитник», «героический поступок»  на примере героического прошлого своей семьи.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Обогащение знаний детей о различных профессиях, их специфике, сложности.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Ознакомление  детей с историческими событиями во время Великой отечественной войны, через подвиги их  родственников.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7596336" y="5733256"/>
            <a:ext cx="1152128" cy="9361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1241</Words>
  <Application>Microsoft Office PowerPoint</Application>
  <PresentationFormat>Экран (4:3)</PresentationFormat>
  <Paragraphs>162</Paragraphs>
  <Slides>19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Центр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sl1</dc:creator>
  <cp:lastModifiedBy>User</cp:lastModifiedBy>
  <cp:revision>49</cp:revision>
  <dcterms:created xsi:type="dcterms:W3CDTF">2011-02-22T06:36:36Z</dcterms:created>
  <dcterms:modified xsi:type="dcterms:W3CDTF">2011-03-22T18:52:36Z</dcterms:modified>
</cp:coreProperties>
</file>