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7" r:id="rId4"/>
    <p:sldId id="258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304800"/>
            <a:ext cx="6705600" cy="175432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Люби и знай 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родной свой край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15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© Воспитатель: Осипова О.В.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895600"/>
            <a:ext cx="3810000" cy="175432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3300"/>
                </a:solidFill>
              </a:rPr>
              <a:t>Гербы городов Ярославской области</a:t>
            </a:r>
            <a:endParaRPr lang="ru-RU" sz="3600" dirty="0">
              <a:solidFill>
                <a:srgbClr val="003300"/>
              </a:solidFill>
            </a:endParaRPr>
          </a:p>
        </p:txBody>
      </p:sp>
      <p:pic>
        <p:nvPicPr>
          <p:cNvPr id="10" name="Рисунок 9" descr="http://www.trip-guide.ru/img/14047/837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516695" cy="39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randmaket.ru/images/goroda/Poshehone_78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1"/>
            <a:ext cx="4038599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6800" y="5867400"/>
            <a:ext cx="2912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 Пошехонье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457200"/>
            <a:ext cx="441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Прежде на месте города находилось село </a:t>
            </a:r>
            <a:r>
              <a:rPr lang="ru-RU" sz="2000" b="1" i="1" dirty="0" err="1" smtClean="0"/>
              <a:t>Пертома</a:t>
            </a:r>
            <a:r>
              <a:rPr lang="ru-RU" sz="2000" b="1" i="1" dirty="0" smtClean="0"/>
              <a:t>. Но провинция уже тогда называлась "пошехонской", по древнему названию реки Шексны - </a:t>
            </a:r>
            <a:r>
              <a:rPr lang="ru-RU" sz="2000" b="1" i="1" dirty="0" err="1" smtClean="0"/>
              <a:t>Шехона</a:t>
            </a:r>
            <a:r>
              <a:rPr lang="ru-RU" sz="2000" b="1" i="1" dirty="0" smtClean="0"/>
              <a:t>. </a:t>
            </a:r>
            <a:endParaRPr lang="ru-RU" sz="2000" b="1" i="1" dirty="0" smtClean="0"/>
          </a:p>
          <a:p>
            <a:r>
              <a:rPr lang="ru-RU" sz="2000" b="1" i="1" dirty="0" smtClean="0"/>
              <a:t>В 1777 году село </a:t>
            </a:r>
            <a:r>
              <a:rPr lang="ru-RU" sz="2000" b="1" i="1" dirty="0" err="1" smtClean="0"/>
              <a:t>Пертома</a:t>
            </a:r>
            <a:r>
              <a:rPr lang="ru-RU" sz="2000" b="1" i="1" dirty="0" smtClean="0"/>
              <a:t> было переименовано в уездный город Пошехонье и вошло в созданное тогда же Ярославское наместничество. </a:t>
            </a:r>
            <a:endParaRPr lang="ru-RU" sz="2000" b="1" i="1" dirty="0" smtClean="0"/>
          </a:p>
          <a:p>
            <a:r>
              <a:rPr lang="ru-RU" sz="2000" b="1" i="1" dirty="0" smtClean="0"/>
              <a:t>Герб Пошехонья утвержден 31 августа 1778 года. Две  зубчатые  полосы  обозначают </a:t>
            </a:r>
            <a:endParaRPr lang="ru-RU" sz="2000" b="1" i="1" dirty="0" smtClean="0"/>
          </a:p>
          <a:p>
            <a:r>
              <a:rPr lang="ru-RU" sz="2000" b="1" i="1" dirty="0" err="1" smtClean="0"/>
              <a:t>андреевский</a:t>
            </a:r>
            <a:r>
              <a:rPr lang="ru-RU" sz="2000" b="1" i="1" dirty="0" smtClean="0"/>
              <a:t> крест.</a:t>
            </a:r>
            <a:endParaRPr lang="ru-RU" sz="2000" b="1" i="1" dirty="0" smtClean="0"/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day1.com/imagedb/56/c/9d1f3dddae3e82626bffe4824c3b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96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867400"/>
            <a:ext cx="50826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Переславль Залесский</a:t>
            </a:r>
            <a:endParaRPr lang="ru-RU" sz="4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24400" y="84148"/>
            <a:ext cx="4419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Calibri" pitchFamily="34" charset="0"/>
                <a:cs typeface="Times New Roman" pitchFamily="18" charset="0"/>
              </a:rPr>
              <a:t>Герб Переславля утвержден вместе с остальными гербами Владимирского наместничества     16 августа 1781 года.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Черный цвет в геральдике символизирует благоразумие, мудрость, скромность, честность и вечность бытия.</a:t>
            </a:r>
            <a:br>
              <a:rPr lang="ru-RU" sz="2000" b="1" i="1" dirty="0" smtClean="0"/>
            </a:br>
            <a:r>
              <a:rPr lang="ru-RU" sz="2000" b="1" i="1" dirty="0" smtClean="0"/>
              <a:t>           Золото - символ прочности, величия, интеллекта, великодушия. Черное поле герба </a:t>
            </a:r>
            <a:r>
              <a:rPr lang="ru-RU" sz="2000" b="1" i="1" dirty="0" err="1" smtClean="0"/>
              <a:t>дамасцировано</a:t>
            </a:r>
            <a:r>
              <a:rPr lang="ru-RU" sz="2000" b="1" i="1" dirty="0" smtClean="0"/>
              <a:t> теневым волнообразным орнаментом, что дополняет содержание герба города, стоящего на берегу Плещеева озера.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gabook.ru/stream/mediapreview?Key=%D0%94%D0%B0%D0%BD%D0%B8%D0%BB%D0%BE%D0%B2%20(%D0%B3%D0%B5%D1%80%D0%B1)&amp;Width=654&amp;Height=6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96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5715000"/>
            <a:ext cx="373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Данилов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457200"/>
            <a:ext cx="434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Согласно исторической притче, осматривал Данилов как-то Пётр I, много что ему не понравилось и он пришёл в ярость. Но </a:t>
            </a:r>
            <a:r>
              <a:rPr lang="ru-RU" sz="2000" b="1" i="1" dirty="0" err="1" smtClean="0"/>
              <a:t>даниловцы</a:t>
            </a:r>
            <a:r>
              <a:rPr lang="ru-RU" sz="2000" b="1" i="1" dirty="0" smtClean="0"/>
              <a:t> проведали про его страсть к шахматной игре и поднесли ему комплект шахмат с серебряными фигурами, понравившийся царю и якобы выставлявшийся потом в Эрмитаже. </a:t>
            </a:r>
            <a:endParaRPr lang="ru-RU" sz="2000" b="1" i="1" dirty="0" smtClean="0"/>
          </a:p>
          <a:p>
            <a:r>
              <a:rPr lang="ru-RU" sz="2000" b="1" i="1" dirty="0" smtClean="0"/>
              <a:t> </a:t>
            </a:r>
            <a:r>
              <a:rPr lang="ru-RU" sz="2000" b="1" i="1" dirty="0" smtClean="0"/>
              <a:t>      Зелёный </a:t>
            </a:r>
            <a:r>
              <a:rPr lang="ru-RU" sz="2000" b="1" i="1" dirty="0" smtClean="0"/>
              <a:t>же цвет обозначает богатые пастбищные луга у </a:t>
            </a:r>
            <a:r>
              <a:rPr lang="ru-RU" sz="2000" b="1" i="1" dirty="0" smtClean="0"/>
              <a:t>города.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vestnikyar.ru/wp-content/uploads/photo/2015/12/yarob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30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20355880">
            <a:off x="-663128" y="2177786"/>
            <a:ext cx="103023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Спасибо за внимание!</a:t>
            </a:r>
            <a:endParaRPr kumimoji="0" lang="ru-RU" sz="6000" b="1" i="0" u="none" strike="noStrike" normalizeH="0" baseline="0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sm62.ruy.ru/upload/iblock/375/37527ef61819128964e786c29c639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3637389" cy="581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5943600"/>
            <a:ext cx="2475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Ярославль</a:t>
            </a:r>
            <a:endParaRPr lang="ru-RU" sz="40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67200" y="304800"/>
            <a:ext cx="4648200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С середины XVII века символом Ярославля и Ярославской земли становится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медведь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.  Гербовый медведь считался символом предусмотрительности и силы. В обыденном представлении медведь на гербе Ярославля связывается с медведицей, убитой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Ярославом Мудрым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, о чём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повествуется в «Сказании о построении града Ярославля»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, известном с XVIII века. Некоторые исследователи полагали, что сама эмблема возникла ещё во времена Ярославского княжества и является одним из старейших геральдических знаков русских городов.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3000" y="5791200"/>
            <a:ext cx="2292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Рыбинск</a:t>
            </a:r>
            <a:endParaRPr lang="ru-RU" sz="4400" dirty="0"/>
          </a:p>
        </p:txBody>
      </p:sp>
      <p:pic>
        <p:nvPicPr>
          <p:cNvPr id="5" name="Рисунок 4" descr="http://rybinsk.ru/images/stories/users/foto/okrug/turist/turist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9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Герб Рыбинску вместе со статусом города пожалован по указу от 3-го августа 1777-го года самой императрицей Екатериной II. Но законом он утверждён лишь годом позже: 20-го июня </a:t>
            </a:r>
            <a:r>
              <a:rPr lang="ru-RU" sz="2000" b="1" i="1" dirty="0" smtClean="0"/>
              <a:t>1778-го.</a:t>
            </a:r>
          </a:p>
          <a:p>
            <a:r>
              <a:rPr lang="ru-RU" sz="2000" b="1" i="1" dirty="0" smtClean="0"/>
              <a:t>Имя автора ярославских гербов ― Иоганн фон </a:t>
            </a:r>
            <a:r>
              <a:rPr lang="ru-RU" sz="2000" b="1" i="1" dirty="0" err="1" smtClean="0"/>
              <a:t>Энден</a:t>
            </a:r>
            <a:r>
              <a:rPr lang="ru-RU" sz="2000" b="1" i="1" dirty="0" smtClean="0"/>
              <a:t>. </a:t>
            </a:r>
            <a:endParaRPr lang="ru-RU" sz="2000" b="1" i="1" dirty="0" smtClean="0"/>
          </a:p>
          <a:p>
            <a:r>
              <a:rPr lang="ru-RU" sz="2000" b="1" i="1" dirty="0" smtClean="0"/>
              <a:t>       Именно </a:t>
            </a:r>
            <a:r>
              <a:rPr lang="ru-RU" sz="2000" b="1" i="1" dirty="0" smtClean="0"/>
              <a:t>он заложил в империи новую традицию. До него каждый город имел свой независимый герб. После нововведения </a:t>
            </a:r>
            <a:r>
              <a:rPr lang="ru-RU" sz="2000" b="1" i="1" dirty="0" err="1" smtClean="0"/>
              <a:t>Эндена</a:t>
            </a:r>
            <a:r>
              <a:rPr lang="ru-RU" sz="2000" b="1" i="1" dirty="0" smtClean="0"/>
              <a:t> в гербах уездных городов на первый план выходит герб губернии, дополненный характерными элементами, которые </a:t>
            </a:r>
            <a:r>
              <a:rPr lang="ru-RU" sz="2000" b="1" i="1" dirty="0" smtClean="0"/>
              <a:t>описывают  </a:t>
            </a:r>
          </a:p>
          <a:p>
            <a:r>
              <a:rPr lang="ru-RU" sz="2000" b="1" i="1" dirty="0" smtClean="0"/>
              <a:t>конкретный </a:t>
            </a:r>
            <a:r>
              <a:rPr lang="ru-RU" sz="2000" b="1" i="1" dirty="0" smtClean="0"/>
              <a:t> уездный город.</a:t>
            </a: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bvizit.ru/wp-content/uploads/2013/09/gerb-g.-rostova-velik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283044" cy="534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95400" y="57912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0600" y="228600"/>
            <a:ext cx="4343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Самое раннее появление оленя, как символа герба Ростова относится к началу XVII века. Ростовская эмблема в виде оленя  была вышита на </a:t>
            </a:r>
            <a:r>
              <a:rPr lang="ru-RU" sz="2000" b="1" i="1" dirty="0" err="1" smtClean="0"/>
              <a:t>покровце</a:t>
            </a:r>
            <a:r>
              <a:rPr lang="ru-RU" sz="2000" b="1" i="1" dirty="0" smtClean="0"/>
              <a:t> первого русского царя из династии Романовых Михаила Фёдоровича . </a:t>
            </a:r>
            <a:endParaRPr lang="ru-RU" sz="2000" b="1" i="1" dirty="0" smtClean="0"/>
          </a:p>
          <a:p>
            <a:r>
              <a:rPr lang="ru-RU" sz="2000" b="1" i="1" dirty="0" smtClean="0"/>
              <a:t>"Золото — символ богатства, стабильности, уважения, тепла, интеллекта, великодушия.</a:t>
            </a:r>
          </a:p>
          <a:p>
            <a:r>
              <a:rPr lang="ru-RU" sz="2000" b="1" i="1" dirty="0" smtClean="0"/>
              <a:t>Серебро — символ чистоты, совершенства, мира и взаимопонимания,</a:t>
            </a:r>
          </a:p>
          <a:p>
            <a:r>
              <a:rPr lang="ru-RU" sz="2000" b="1" i="1" dirty="0" smtClean="0"/>
              <a:t>Красный цвет — символ мужества, силы, жизнеутверждающей энергии, праздника и красоты».</a:t>
            </a: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5/56/Tutaev_gerb_vector.svg/858px-Tutaev_gerb_vector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11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5791200"/>
            <a:ext cx="2085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 Тутаев </a:t>
            </a:r>
            <a:endParaRPr lang="ru-RU" sz="4400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0" y="152400"/>
            <a:ext cx="434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Герб Тутаева состоит из двух исторических гербов уездных городов — Романова  и Борисоглебска, которые в XIX был объединены в один — Романов-Борисоглебск. В то же время был составлен проект соединённого герба. В верхней части щита помещался герб Романова, а в нижней части герб Борисоглебска.</a:t>
            </a: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9 декабря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1918 года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город получил новое название — Тутаев, в честь рядового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 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красноармейца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И. П. Тутаева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(1897-1918), погибшего во время подавления Ярославского мятежа.</a:t>
            </a:r>
            <a:endParaRPr kumimoji="0" lang="ru-RU" sz="20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1501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Мышкин</a:t>
            </a:r>
            <a:endParaRPr lang="ru-RU" sz="4000" dirty="0"/>
          </a:p>
        </p:txBody>
      </p:sp>
      <p:pic>
        <p:nvPicPr>
          <p:cNvPr id="4" name="Рисунок 3" descr="Coat of Arms of Myshkin (200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9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276998"/>
            <a:ext cx="441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30 мая 2002 года  был утвержден герб города, за основу которого взят исторический герб 1778 года.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Зелёный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цвет символизирует надежду, плодородие, жизнь, здоровье.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Серебро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в геральдике — символ простоты, совершенства, благородства, мира, сотрудничества.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Красный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цвет символизирует храбрость, мужество, неустрашимость.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Коричневый — символ печали, благоразумия, мудрости, смирения.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Золото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в геральдике — символ высшей ценности, богатства, прочности, силы, стабильности, уважения и интеллекта».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blioclub.ru/services/fks.php?fks_action=get_file&amp;fks_flag=2&amp;fks_id=goroda_ros_img_gsgo2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5867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Любим</a:t>
            </a:r>
            <a:endParaRPr lang="ru-RU" sz="40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572000" y="0"/>
            <a:ext cx="457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Известна грамота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1538 года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царя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Ивана Васильевича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на построение города для защиты местных жителей от набегов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казанских татар. По одной версии, название происходит от русского личного имени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ea typeface="Times New Roman" pitchFamily="18" charset="0"/>
                <a:cs typeface="Arial" pitchFamily="34" charset="0"/>
              </a:rPr>
              <a:t>Любим, по другой — от того, что царь любил проводить здесь соколиную охоту.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С 1777 года — уездный город Любим. </a:t>
            </a:r>
            <a:endParaRPr lang="ru-RU" sz="2000" b="1" i="1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Герб </a:t>
            </a:r>
            <a:r>
              <a:rPr lang="ru-RU" sz="2000" b="1" i="1" dirty="0" smtClean="0"/>
              <a:t>города утвержден </a:t>
            </a:r>
            <a:r>
              <a:rPr lang="ru-RU" sz="2000" b="1" i="1" dirty="0" smtClean="0"/>
              <a:t>31 августа 1778 года вместе с другими гербами городов Ярославского наместничества.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blioclub.ru/services/fks.php?fks_action=get_file&amp;fks_flag=2&amp;fks_id=goroda_ros_img_gsgo4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0"/>
            <a:ext cx="4267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5791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Углич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5334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Исторический герб Углича был создан в начале XVIII века на основе герба </a:t>
            </a:r>
            <a:r>
              <a:rPr lang="ru-RU" sz="2000" b="1" i="1" dirty="0" err="1" smtClean="0"/>
              <a:t>Угличского</a:t>
            </a:r>
            <a:r>
              <a:rPr lang="ru-RU" sz="2000" b="1" i="1" dirty="0" smtClean="0"/>
              <a:t> </a:t>
            </a:r>
            <a:r>
              <a:rPr lang="ru-RU" sz="2000" b="1" i="1" dirty="0" smtClean="0"/>
              <a:t>полка.</a:t>
            </a:r>
          </a:p>
          <a:p>
            <a:r>
              <a:rPr lang="ru-RU" sz="2000" b="1" i="1" dirty="0" smtClean="0"/>
              <a:t>Самое раннее изображение Царевича Дмитрия, убиенного 15 мая 1591 года  в Угличе, как символа Углича, относится к 13 ноября 1727 </a:t>
            </a:r>
            <a:r>
              <a:rPr lang="ru-RU" sz="2000" b="1" i="1" dirty="0" smtClean="0"/>
              <a:t>года.</a:t>
            </a: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5791200"/>
            <a:ext cx="3190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Гаврилов-Ям </a:t>
            </a:r>
            <a:endParaRPr lang="ru-RU" sz="4000" dirty="0"/>
          </a:p>
        </p:txBody>
      </p:sp>
      <p:pic>
        <p:nvPicPr>
          <p:cNvPr id="4" name="Рисунок 3" descr="http://okrussia.ru/images/arms/10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008054" cy="567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24400" y="457200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Конская </a:t>
            </a:r>
            <a:r>
              <a:rPr lang="ru-RU" sz="2000" b="1" i="1" dirty="0" smtClean="0"/>
              <a:t>дуга с колокольчиком указывает на историческое название города, связанное с поселением ямщиков на тракте Москва, Суздаль, Ярославль. Ромбы символизируют ткацкие челноки, то есть промышленность города. </a:t>
            </a:r>
            <a:endParaRPr lang="ru-RU" sz="2000" b="1" i="1" dirty="0" smtClean="0"/>
          </a:p>
          <a:p>
            <a:r>
              <a:rPr lang="ru-RU" sz="2000" b="1" i="1" dirty="0" smtClean="0"/>
              <a:t>    Считается</a:t>
            </a:r>
            <a:r>
              <a:rPr lang="ru-RU" sz="2000" b="1" i="1" dirty="0" smtClean="0"/>
              <a:t>, что селение получило своё название по </a:t>
            </a:r>
            <a:r>
              <a:rPr lang="ru-RU" sz="2000" b="1" i="1" dirty="0" smtClean="0"/>
              <a:t>имени  ямщика</a:t>
            </a:r>
            <a:r>
              <a:rPr lang="ru-RU" sz="2000" b="1" i="1" dirty="0" smtClean="0"/>
              <a:t> </a:t>
            </a:r>
            <a:endParaRPr lang="ru-RU" sz="2000" b="1" i="1" dirty="0" smtClean="0"/>
          </a:p>
          <a:p>
            <a:r>
              <a:rPr lang="ru-RU" sz="2000" b="1" i="1" dirty="0" smtClean="0"/>
              <a:t>Гаврилы</a:t>
            </a:r>
            <a:r>
              <a:rPr lang="ru-RU" sz="2000" b="1" i="1" dirty="0" smtClean="0"/>
              <a:t>.  </a:t>
            </a:r>
            <a:endParaRPr lang="ru-RU" sz="2000" b="1" i="1" dirty="0" smtClean="0"/>
          </a:p>
          <a:p>
            <a:r>
              <a:rPr lang="ru-RU" sz="2000" b="1" i="1" dirty="0" smtClean="0"/>
              <a:t>     20 </a:t>
            </a:r>
            <a:r>
              <a:rPr lang="ru-RU" sz="2000" b="1" i="1" dirty="0" smtClean="0"/>
              <a:t>августа 2005 года в городе был открыт музей ямщика. </a:t>
            </a:r>
            <a:endParaRPr lang="ru-RU" sz="2000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309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эд</dc:creator>
  <cp:lastModifiedBy>эд</cp:lastModifiedBy>
  <cp:revision>28</cp:revision>
  <dcterms:created xsi:type="dcterms:W3CDTF">2016-10-07T17:58:07Z</dcterms:created>
  <dcterms:modified xsi:type="dcterms:W3CDTF">2016-10-17T18:23:12Z</dcterms:modified>
</cp:coreProperties>
</file>